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948">
          <p15:clr>
            <a:srgbClr val="A4A3A4"/>
          </p15:clr>
        </p15:guide>
        <p15:guide id="3" pos="1383">
          <p15:clr>
            <a:srgbClr val="A4A3A4"/>
          </p15:clr>
        </p15:guide>
        <p15:guide id="4" pos="2837">
          <p15:clr>
            <a:srgbClr val="A4A3A4"/>
          </p15:clr>
        </p15:guide>
        <p15:guide id="5" pos="2840">
          <p15:clr>
            <a:srgbClr val="A4A3A4"/>
          </p15:clr>
        </p15:guide>
        <p15:guide id="6" pos="2830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>
          <p15:clr>
            <a:srgbClr val="A4A3A4"/>
          </p15:clr>
        </p15:guide>
        <p15:guide id="9" pos="2879">
          <p15:clr>
            <a:srgbClr val="A4A3A4"/>
          </p15:clr>
        </p15:guide>
      </p15:sldGuideLst>
    </p:ext>
    <p:ext uri="{2D200454-40CA-4A62-9FC3-DE9A4176ACB9}">
      <p15:notes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948"/>
        <p:guide pos="1383"/>
        <p:guide pos="2837"/>
        <p:guide pos="2840"/>
        <p:guide pos="2830"/>
        <p:guide pos="2880"/>
        <p:guide orient="horz"/>
        <p:guide pos="287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C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7bc74678d_0_17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7bc74678d_0_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57bc74678d_0_1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7bc74678d_0_3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7bc74678d_0_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57bc74678d_0_34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7bc74678d_0_58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7bc74678d_0_5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57bc74678d_0_58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7bc74678d_0_83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7bc74678d_0_8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57bc74678d_0_83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7bc74678d_0_77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7bc74678d_0_7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57bc74678d_0_77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9d59ea505_1_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59d59ea505_1_29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5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7bc74678d_2_11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57bc74678d_2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57bc74678d_2_1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7bc74678d_2_41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57bc74678d_2_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57bc74678d_2_41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7bc74678d_0_0:notes"/>
          <p:cNvSpPr/>
          <p:nvPr>
            <p:ph idx="2" type="sldImg"/>
          </p:nvPr>
        </p:nvSpPr>
        <p:spPr>
          <a:xfrm>
            <a:off x="2286000" y="514350"/>
            <a:ext cx="4572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7bc74678d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57bc74678d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C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40.png"/><Relationship Id="rId13" Type="http://schemas.openxmlformats.org/officeDocument/2006/relationships/image" Target="../media/image1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39601" y="1923675"/>
            <a:ext cx="5397000" cy="264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94825" y="2638750"/>
            <a:ext cx="42978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 de Ciencias de la Computación (DCCO)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Carrera de Ingeniería de Software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y Diseño de Software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 por: Panchez Darwin, Proaño José, Robalino Cristian (Grupo 4)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 académico: Ing. Jenny A Ruiz 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Ciudad: Sangolquí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EC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Fecha: 11/05/2025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37975" y="1809875"/>
            <a:ext cx="53970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EC" sz="3584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Perfil del Proyecto: Hoptolt</a:t>
            </a:r>
            <a:endParaRPr sz="358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/>
              <a:t>Resultados Esperados</a:t>
            </a:r>
            <a:endParaRPr/>
          </a:p>
        </p:txBody>
      </p:sp>
      <p:grpSp>
        <p:nvGrpSpPr>
          <p:cNvPr id="316" name="Google Shape;316;p22"/>
          <p:cNvGrpSpPr/>
          <p:nvPr/>
        </p:nvGrpSpPr>
        <p:grpSpPr>
          <a:xfrm>
            <a:off x="319600" y="1329271"/>
            <a:ext cx="8195750" cy="2284848"/>
            <a:chOff x="8" y="431617"/>
            <a:chExt cx="8195750" cy="2284848"/>
          </a:xfrm>
        </p:grpSpPr>
        <p:sp>
          <p:nvSpPr>
            <p:cNvPr id="317" name="Google Shape;317;p22"/>
            <p:cNvSpPr/>
            <p:nvPr/>
          </p:nvSpPr>
          <p:spPr>
            <a:xfrm>
              <a:off x="8" y="431617"/>
              <a:ext cx="2453100" cy="435300"/>
            </a:xfrm>
            <a:prstGeom prst="rect">
              <a:avLst/>
            </a:prstGeom>
            <a:solidFill>
              <a:srgbClr val="BF504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8" y="431617"/>
              <a:ext cx="2453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Reducción del uso de papel mediante digitalización.</a:t>
              </a:r>
              <a:endParaRPr sz="300"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817333" y="431620"/>
              <a:ext cx="2561100" cy="435300"/>
            </a:xfrm>
            <a:prstGeom prst="rect">
              <a:avLst/>
            </a:prstGeom>
            <a:solidFill>
              <a:srgbClr val="BD754F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 txBox="1"/>
            <p:nvPr/>
          </p:nvSpPr>
          <p:spPr>
            <a:xfrm>
              <a:off x="2817333" y="431621"/>
              <a:ext cx="2561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Centralización y trazabilidad de datos </a:t>
              </a:r>
              <a:r>
                <a:rPr lang="es-EC" sz="1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del criadero.</a:t>
              </a:r>
              <a:endParaRPr sz="1300"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5634658" y="431618"/>
              <a:ext cx="2561100" cy="492000"/>
            </a:xfrm>
            <a:prstGeom prst="rect">
              <a:avLst/>
            </a:prstGeom>
            <a:solidFill>
              <a:srgbClr val="BB9952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 txBox="1"/>
            <p:nvPr/>
          </p:nvSpPr>
          <p:spPr>
            <a:xfrm>
              <a:off x="5634658" y="431617"/>
              <a:ext cx="2561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Mejora en precisión y consistencia de los registros.</a:t>
              </a:r>
              <a:endParaRPr sz="130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408658" y="2224465"/>
              <a:ext cx="2561100" cy="492000"/>
            </a:xfrm>
            <a:prstGeom prst="rect">
              <a:avLst/>
            </a:prstGeom>
            <a:solidFill>
              <a:srgbClr val="BABA55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1408658" y="2224473"/>
              <a:ext cx="2561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Decisiones informadas con reportes automáticos.</a:t>
              </a:r>
              <a:endParaRPr sz="130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25983" y="2224465"/>
              <a:ext cx="2561100" cy="492000"/>
            </a:xfrm>
            <a:prstGeom prst="rect">
              <a:avLst/>
            </a:prstGeom>
            <a:solidFill>
              <a:srgbClr val="99B958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 txBox="1"/>
            <p:nvPr/>
          </p:nvSpPr>
          <p:spPr>
            <a:xfrm>
              <a:off x="4225983" y="2224465"/>
              <a:ext cx="2561100" cy="43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Incremento en la productividad del criadero.</a:t>
              </a:r>
              <a:endParaRPr sz="1300"/>
            </a:p>
          </p:txBody>
        </p:sp>
      </p:grpSp>
      <p:pic>
        <p:nvPicPr>
          <p:cNvPr id="327" name="Google Shape;3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25" y="1756912"/>
            <a:ext cx="1974075" cy="1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350" y="1756900"/>
            <a:ext cx="1970247" cy="1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/>
          <p:cNvPicPr preferRelativeResize="0"/>
          <p:nvPr/>
        </p:nvPicPr>
        <p:blipFill rotWithShape="1">
          <a:blip r:embed="rId5">
            <a:alphaModFix/>
          </a:blip>
          <a:srcRect b="0" l="0" r="49515" t="0"/>
          <a:stretch/>
        </p:blipFill>
        <p:spPr>
          <a:xfrm>
            <a:off x="6576425" y="1861875"/>
            <a:ext cx="1464700" cy="1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 rotWithShape="1">
          <a:blip r:embed="rId6">
            <a:alphaModFix/>
          </a:blip>
          <a:srcRect b="27134" l="0" r="0" t="0"/>
          <a:stretch/>
        </p:blipFill>
        <p:spPr>
          <a:xfrm>
            <a:off x="1660975" y="3614125"/>
            <a:ext cx="2700844" cy="146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9950" y="3614123"/>
            <a:ext cx="2202215" cy="1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s-EC" sz="3500"/>
              <a:t>Viabilidad Humana</a:t>
            </a:r>
            <a:endParaRPr/>
          </a:p>
        </p:txBody>
      </p:sp>
      <p:grpSp>
        <p:nvGrpSpPr>
          <p:cNvPr id="338" name="Google Shape;338;p23"/>
          <p:cNvGrpSpPr/>
          <p:nvPr/>
        </p:nvGrpSpPr>
        <p:grpSpPr>
          <a:xfrm>
            <a:off x="2813050" y="1069928"/>
            <a:ext cx="3733800" cy="3733800"/>
            <a:chOff x="2190750" y="0"/>
            <a:chExt cx="3733800" cy="3733800"/>
          </a:xfrm>
        </p:grpSpPr>
        <p:sp>
          <p:nvSpPr>
            <p:cNvPr id="339" name="Google Shape;339;p23"/>
            <p:cNvSpPr/>
            <p:nvPr/>
          </p:nvSpPr>
          <p:spPr>
            <a:xfrm>
              <a:off x="2190750" y="0"/>
              <a:ext cx="3733800" cy="3733800"/>
            </a:xfrm>
            <a:prstGeom prst="diamond">
              <a:avLst/>
            </a:prstGeom>
            <a:solidFill>
              <a:srgbClr val="E7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545461" y="354710"/>
              <a:ext cx="1456200" cy="14562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2616546" y="425795"/>
              <a:ext cx="1314000" cy="13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Roles y responsabilidades:</a:t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4113656" y="354710"/>
              <a:ext cx="1456200" cy="1456200"/>
            </a:xfrm>
            <a:prstGeom prst="roundRect">
              <a:avLst>
                <a:gd fmla="val 16667" name="adj"/>
              </a:avLst>
            </a:prstGeom>
            <a:solidFill>
              <a:srgbClr val="9BBB59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 txBox="1"/>
            <p:nvPr/>
          </p:nvSpPr>
          <p:spPr>
            <a:xfrm>
              <a:off x="4184741" y="425795"/>
              <a:ext cx="1314000" cy="13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- Tutor Empresarial: María Jácome: proporciona requisitos, datos reales y retroalimentación.</a:t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545461" y="1922906"/>
              <a:ext cx="1456200" cy="1456200"/>
            </a:xfrm>
            <a:prstGeom prst="roundRect">
              <a:avLst>
                <a:gd fmla="val 16667" name="adj"/>
              </a:avLst>
            </a:prstGeom>
            <a:solidFill>
              <a:srgbClr val="8064A2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 txBox="1"/>
            <p:nvPr/>
          </p:nvSpPr>
          <p:spPr>
            <a:xfrm>
              <a:off x="2616546" y="1993991"/>
              <a:ext cx="1314000" cy="13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- Tutor Académico: Ing. Jenny Ruiz: guía metodológica, validación de diseños y supervisión académica.</a:t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4113656" y="1922906"/>
              <a:ext cx="1456200" cy="1456200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4184741" y="1993991"/>
              <a:ext cx="1314000" cy="13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- Estudiantes: Panchez, Proaño y Robalino: análisis, diseño, desarrollo y pruebas.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type="title"/>
          </p:nvPr>
        </p:nvSpPr>
        <p:spPr>
          <a:xfrm>
            <a:off x="628650" y="103519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C" sz="4400"/>
              <a:t>Viabilidad Tecnológica</a:t>
            </a:r>
            <a:endParaRPr/>
          </a:p>
        </p:txBody>
      </p:sp>
      <p:grpSp>
        <p:nvGrpSpPr>
          <p:cNvPr id="354" name="Google Shape;354;p24"/>
          <p:cNvGrpSpPr/>
          <p:nvPr/>
        </p:nvGrpSpPr>
        <p:grpSpPr>
          <a:xfrm>
            <a:off x="1385525" y="882004"/>
            <a:ext cx="6245944" cy="4129948"/>
            <a:chOff x="8159" y="100726"/>
            <a:chExt cx="7870393" cy="4149867"/>
          </a:xfrm>
        </p:grpSpPr>
        <p:sp>
          <p:nvSpPr>
            <p:cNvPr id="355" name="Google Shape;355;p24"/>
            <p:cNvSpPr/>
            <p:nvPr/>
          </p:nvSpPr>
          <p:spPr>
            <a:xfrm>
              <a:off x="8159" y="100726"/>
              <a:ext cx="3954900" cy="1186500"/>
            </a:xfrm>
            <a:prstGeom prst="chevron">
              <a:avLst>
                <a:gd fmla="val 30000" name="adj"/>
              </a:avLst>
            </a:prstGeom>
            <a:solidFill>
              <a:srgbClr val="BF504D"/>
            </a:solidFill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 txBox="1"/>
            <p:nvPr/>
          </p:nvSpPr>
          <p:spPr>
            <a:xfrm>
              <a:off x="364099" y="100726"/>
              <a:ext cx="3243000" cy="11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475" lIns="146475" spcFirstLastPara="1" rIns="146475" wrap="square" tIns="146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s-EC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Hardware:</a:t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8159" y="1287193"/>
              <a:ext cx="3598800" cy="2963400"/>
            </a:xfrm>
            <a:prstGeom prst="rect">
              <a:avLst/>
            </a:prstGeom>
            <a:solidFill>
              <a:srgbClr val="E7CFCF">
                <a:alpha val="89800"/>
              </a:srgbClr>
            </a:solidFill>
            <a:ln cap="flat" cmpd="sng" w="25400">
              <a:solidFill>
                <a:srgbClr val="E7CFCF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 txBox="1"/>
            <p:nvPr/>
          </p:nvSpPr>
          <p:spPr>
            <a:xfrm>
              <a:off x="8159" y="1287193"/>
              <a:ext cx="3598800" cy="29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68775" lIns="284375" spcFirstLastPara="1" rIns="284375" wrap="square" tIns="28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CPU: 2 núcleos @ 1 GHz (Alta disponibilidad)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RAM: 8 GB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Almacenamiento: 155 GB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LAN 5 Mbps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GPU Integrada (Media)</a:t>
              </a:r>
              <a:endParaRPr sz="1200"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3923652" y="100726"/>
              <a:ext cx="3954900" cy="1186500"/>
            </a:xfrm>
            <a:prstGeom prst="chevron">
              <a:avLst>
                <a:gd fmla="val 30000" name="adj"/>
              </a:avLst>
            </a:prstGeom>
            <a:solidFill>
              <a:srgbClr val="99B958"/>
            </a:solidFill>
            <a:ln cap="flat" cmpd="sng" w="25400">
              <a:solidFill>
                <a:srgbClr val="99B9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 txBox="1"/>
            <p:nvPr/>
          </p:nvSpPr>
          <p:spPr>
            <a:xfrm>
              <a:off x="4279592" y="100726"/>
              <a:ext cx="3243000" cy="11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475" lIns="146475" spcFirstLastPara="1" rIns="146475" wrap="square" tIns="146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Calibri"/>
                <a:buNone/>
              </a:pPr>
              <a:r>
                <a:rPr b="0" i="0" lang="es-EC" sz="2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Software:</a:t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3923652" y="1287193"/>
              <a:ext cx="3598800" cy="2963400"/>
            </a:xfrm>
            <a:prstGeom prst="rect">
              <a:avLst/>
            </a:prstGeom>
            <a:solidFill>
              <a:srgbClr val="DCE4CF">
                <a:alpha val="89800"/>
              </a:srgbClr>
            </a:solidFill>
            <a:ln cap="flat" cmpd="sng" w="25400">
              <a:solidFill>
                <a:srgbClr val="DCE4CF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3923652" y="1287193"/>
              <a:ext cx="3598800" cy="29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68775" lIns="284375" spcFirstLastPara="1" rIns="284375" wrap="square" tIns="284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SO: Windows 10/11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IDE: Visual Studio Code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Lenguaje: JavaScript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Backend: Node.js + Express.js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Frontend: React 17+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BD: PostgreSQL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Control de versiones: GitHub (Alta)</a:t>
              </a:r>
              <a:endParaRPr sz="1200"/>
            </a:p>
            <a:p>
              <a:pPr indent="0" lvl="0" marL="0" marR="0" rtl="0" algn="l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s-EC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Contenedores: Docker (Alta)</a:t>
              </a:r>
              <a:endParaRPr sz="1200"/>
            </a:p>
          </p:txBody>
        </p:sp>
      </p:grpSp>
      <p:pic>
        <p:nvPicPr>
          <p:cNvPr id="363" name="Google Shape;363;p24"/>
          <p:cNvPicPr preferRelativeResize="0"/>
          <p:nvPr/>
        </p:nvPicPr>
        <p:blipFill rotWithShape="1">
          <a:blip r:embed="rId3">
            <a:alphaModFix/>
          </a:blip>
          <a:srcRect b="14223" l="0" r="0" t="12650"/>
          <a:stretch/>
        </p:blipFill>
        <p:spPr>
          <a:xfrm>
            <a:off x="1873750" y="3622900"/>
            <a:ext cx="1739200" cy="1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 rotWithShape="1">
          <a:blip r:embed="rId4">
            <a:alphaModFix/>
          </a:blip>
          <a:srcRect b="29804" l="35048" r="32634" t="30460"/>
          <a:stretch/>
        </p:blipFill>
        <p:spPr>
          <a:xfrm>
            <a:off x="7348550" y="2093750"/>
            <a:ext cx="1739199" cy="128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 rotWithShape="1">
          <a:blip r:embed="rId5">
            <a:alphaModFix/>
          </a:blip>
          <a:srcRect b="0" l="17827" r="15625" t="0"/>
          <a:stretch/>
        </p:blipFill>
        <p:spPr>
          <a:xfrm>
            <a:off x="7348550" y="3376775"/>
            <a:ext cx="1739200" cy="1470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C" sz="4400"/>
              <a:t>Cronograma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75" y="867750"/>
            <a:ext cx="4846326" cy="2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275" y="3053318"/>
            <a:ext cx="4846326" cy="193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alibri"/>
              <a:buNone/>
            </a:pPr>
            <a:r>
              <a:rPr lang="es-EC" sz="4400">
                <a:solidFill>
                  <a:srgbClr val="262626"/>
                </a:solidFill>
              </a:rPr>
              <a:t>Bibliografía</a:t>
            </a:r>
            <a:endParaRPr/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Blumetto, O. (2022). Nueva tecnología para la producción de conejos de carne.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Tessell. (2023). PostgreSQL - benefits and use cases.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Weatherbed, J. (2025). Figma’s big AI update. The Verge.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Equipo Editorial de IONOS. (2022). ¿Qué es GitHub?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Amazon Web Services. ¿Qué es Docker?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GeeksforGeeks. (2025). Use Case Diagram UML.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SWHOSTING. (2024). Principios SOLID.</a:t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</a:pPr>
            <a:r>
              <a:rPr lang="es-EC" sz="1700">
                <a:solidFill>
                  <a:srgbClr val="262626"/>
                </a:solidFill>
              </a:rPr>
              <a:t>Refactoring.Guru. Patrones de diseño.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650" l="11240" r="-11240" t="-650"/>
          <a:stretch/>
        </p:blipFill>
        <p:spPr>
          <a:xfrm>
            <a:off x="-59975" y="-354150"/>
            <a:ext cx="11743975" cy="54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3588" y="1297123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16211" y="117488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340075" y="1390375"/>
            <a:ext cx="68913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 sz="4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 rot="10800000">
            <a:off x="6143850" y="2565625"/>
            <a:ext cx="494271" cy="2900"/>
          </a:xfrm>
          <a:custGeom>
            <a:rect b="b" l="l" r="r" t="t"/>
            <a:pathLst>
              <a:path extrusionOk="0" h="509" w="33779">
                <a:moveTo>
                  <a:pt x="0" y="0"/>
                </a:moveTo>
                <a:lnTo>
                  <a:pt x="33779" y="509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682863" y="2265252"/>
            <a:ext cx="6089765" cy="2766021"/>
            <a:chOff x="-29078" y="83530"/>
            <a:chExt cx="7382429" cy="3953718"/>
          </a:xfrm>
        </p:grpSpPr>
        <p:sp>
          <p:nvSpPr>
            <p:cNvPr id="102" name="Google Shape;102;p14"/>
            <p:cNvSpPr/>
            <p:nvPr/>
          </p:nvSpPr>
          <p:spPr>
            <a:xfrm>
              <a:off x="1391825" y="488773"/>
              <a:ext cx="5619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1528223" y="53289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304" y="117991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5304" y="117991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1. Introducción</a:t>
              </a:r>
              <a:endParaRPr sz="12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099436" y="534536"/>
              <a:ext cx="844475" cy="12725"/>
            </a:xfrm>
            <a:custGeom>
              <a:rect b="b" l="l" r="r" t="t"/>
              <a:pathLst>
                <a:path extrusionOk="0" h="509" w="33779">
                  <a:moveTo>
                    <a:pt x="0" y="0"/>
                  </a:moveTo>
                  <a:lnTo>
                    <a:pt x="33779" y="509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3235885" y="53289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959738" y="117991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1959738" y="117991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2. Planteamiento del trabajo</a:t>
              </a:r>
              <a:endParaRPr sz="12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807171" y="488774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4943548" y="53289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514833" y="488774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6651210" y="53289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3943847" y="1091960"/>
              <a:ext cx="3420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943829" y="104769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3914158" y="104788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3. Sistema de Objetivos</a:t>
              </a:r>
              <a:endParaRPr sz="12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391824" y="1641113"/>
              <a:ext cx="5619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1528223" y="1685222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099509" y="1641099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3235885" y="1685222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807171" y="1641099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4943548" y="1685222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964921" y="83530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5964921" y="83550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4. Alcance</a:t>
              </a:r>
              <a:endParaRPr sz="1200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6514833" y="1641099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6651210" y="1685222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5305" y="1270297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-29078" y="1270297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5. Marco Teórico</a:t>
              </a:r>
              <a:endParaRPr sz="1200"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3943847" y="2244284"/>
              <a:ext cx="3420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959740" y="1292340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959740" y="1270316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sz="13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6. Metodología (5W+2H)</a:t>
              </a:r>
              <a:endParaRPr sz="110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391847" y="2793423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1528223" y="283754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948570" y="1253116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3948570" y="1253249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7. Ideas a Defender</a:t>
              </a:r>
              <a:endParaRPr sz="1200"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099509" y="2793423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3235885" y="283754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964951" y="1253116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5964951" y="1253096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8. Resultados Esperados</a:t>
              </a:r>
              <a:endParaRPr sz="1200"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4943548" y="283754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928750" y="2422640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928750" y="2405455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9. Viabilidad</a:t>
              </a:r>
              <a:endParaRPr sz="1200"/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6651210" y="2837547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3943847" y="3396609"/>
              <a:ext cx="3420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391847" y="3945748"/>
              <a:ext cx="288600" cy="915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9525">
              <a:solidFill>
                <a:srgbClr val="4F81BD"/>
              </a:solidFill>
              <a:prstDash val="solid"/>
              <a:round/>
              <a:headEnd len="sm" w="sm" type="none"/>
              <a:tailEnd len="med" w="med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1528223" y="3989872"/>
              <a:ext cx="15900" cy="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Calibri"/>
                <a:buNone/>
              </a:pPr>
              <a:r>
                <a:t/>
              </a:r>
              <a:endPara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002182" y="2476809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3056340" y="2476809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10. Cronograma</a:t>
              </a:r>
              <a:endParaRPr sz="1200"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5042930" y="2476809"/>
              <a:ext cx="1388400" cy="833100"/>
            </a:xfrm>
            <a:prstGeom prst="rect">
              <a:avLst/>
            </a:prstGeom>
            <a:solidFill>
              <a:srgbClr val="4F81BD"/>
            </a:solidFill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4998501" y="2435809"/>
              <a:ext cx="13884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68025" spcFirstLastPara="1" rIns="68025" wrap="square" tIns="71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Calibri"/>
                <a:buNone/>
              </a:pPr>
              <a:r>
                <a:rPr b="0" i="0" lang="es-EC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11. Bibliografía</a:t>
              </a:r>
              <a:endParaRPr sz="1200"/>
            </a:p>
          </p:txBody>
        </p:sp>
      </p:grpSp>
      <p:cxnSp>
        <p:nvCxnSpPr>
          <p:cNvPr id="151" name="Google Shape;151;p14"/>
          <p:cNvCxnSpPr>
            <a:stCxn id="124" idx="2"/>
            <a:endCxn id="128" idx="0"/>
          </p:cNvCxnSpPr>
          <p:nvPr/>
        </p:nvCxnSpPr>
        <p:spPr>
          <a:xfrm rot="5400000">
            <a:off x="4604058" y="499702"/>
            <a:ext cx="247500" cy="49443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4"/>
          <p:cNvSpPr/>
          <p:nvPr/>
        </p:nvSpPr>
        <p:spPr>
          <a:xfrm>
            <a:off x="4479141" y="3290425"/>
            <a:ext cx="463500" cy="600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120000" y="60000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3" name="Google Shape;153;p14"/>
          <p:cNvSpPr/>
          <p:nvPr/>
        </p:nvSpPr>
        <p:spPr>
          <a:xfrm>
            <a:off x="6159228" y="3290425"/>
            <a:ext cx="463500" cy="600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120000" y="60000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54" name="Google Shape;154;p14"/>
          <p:cNvCxnSpPr>
            <a:stCxn id="139" idx="2"/>
            <a:endCxn id="142" idx="0"/>
          </p:cNvCxnSpPr>
          <p:nvPr/>
        </p:nvCxnSpPr>
        <p:spPr>
          <a:xfrm rot="5400000">
            <a:off x="5011032" y="1700867"/>
            <a:ext cx="223500" cy="4154400"/>
          </a:xfrm>
          <a:prstGeom prst="bentConnector3">
            <a:avLst>
              <a:gd fmla="val 4996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4"/>
          <p:cNvSpPr/>
          <p:nvPr/>
        </p:nvSpPr>
        <p:spPr>
          <a:xfrm>
            <a:off x="3653576" y="4106925"/>
            <a:ext cx="537300" cy="600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120000" y="60000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" name="Google Shape;156;p14"/>
          <p:cNvSpPr/>
          <p:nvPr/>
        </p:nvSpPr>
        <p:spPr>
          <a:xfrm>
            <a:off x="5341751" y="4106925"/>
            <a:ext cx="537300" cy="600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120000" y="60000"/>
                </a:ln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/>
        </p:nvSpPr>
        <p:spPr>
          <a:xfrm>
            <a:off x="3572350" y="349750"/>
            <a:ext cx="22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C" sz="2400">
                <a:solidFill>
                  <a:srgbClr val="0D6230"/>
                </a:solidFill>
              </a:rPr>
              <a:t>Introducción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75" y="1415450"/>
            <a:ext cx="2248496" cy="11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459275" y="2657750"/>
            <a:ext cx="19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Criaderos de conejos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3650925" y="975600"/>
            <a:ext cx="13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3721050" y="1641288"/>
            <a:ext cx="1370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3721050" y="2242500"/>
            <a:ext cx="1640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3650925" y="3079975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3818250" y="975600"/>
            <a:ext cx="14463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 Control de jaulas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3818250" y="1754325"/>
            <a:ext cx="11208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Alimentación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3763500" y="2533050"/>
            <a:ext cx="1555800" cy="34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Monitoreo Sanitario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3763500" y="3287175"/>
            <a:ext cx="1175400" cy="54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Seguimiento Reproductivo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2577275" y="2039875"/>
            <a:ext cx="867600" cy="54630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>
                <a:latin typeface="Calibri"/>
                <a:ea typeface="Calibri"/>
                <a:cs typeface="Calibri"/>
                <a:sym typeface="Calibri"/>
              </a:rPr>
              <a:t>Labores diarias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5"/>
          <p:cNvCxnSpPr>
            <a:stCxn id="172" idx="0"/>
            <a:endCxn id="168" idx="1"/>
          </p:cNvCxnSpPr>
          <p:nvPr/>
        </p:nvCxnSpPr>
        <p:spPr>
          <a:xfrm flipH="1" rot="10800000">
            <a:off x="3444875" y="1160125"/>
            <a:ext cx="373500" cy="11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5"/>
          <p:cNvCxnSpPr>
            <a:stCxn id="172" idx="0"/>
            <a:endCxn id="169" idx="1"/>
          </p:cNvCxnSpPr>
          <p:nvPr/>
        </p:nvCxnSpPr>
        <p:spPr>
          <a:xfrm flipH="1" rot="10800000">
            <a:off x="3444875" y="1938925"/>
            <a:ext cx="3735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5"/>
          <p:cNvCxnSpPr>
            <a:stCxn id="172" idx="0"/>
            <a:endCxn id="170" idx="1"/>
          </p:cNvCxnSpPr>
          <p:nvPr/>
        </p:nvCxnSpPr>
        <p:spPr>
          <a:xfrm>
            <a:off x="3444875" y="2313025"/>
            <a:ext cx="318600" cy="3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5"/>
          <p:cNvCxnSpPr>
            <a:stCxn id="172" idx="0"/>
            <a:endCxn id="171" idx="1"/>
          </p:cNvCxnSpPr>
          <p:nvPr/>
        </p:nvCxnSpPr>
        <p:spPr>
          <a:xfrm>
            <a:off x="3444875" y="2313025"/>
            <a:ext cx="318600" cy="12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5"/>
          <p:cNvCxnSpPr>
            <a:stCxn id="168" idx="3"/>
            <a:endCxn id="171" idx="3"/>
          </p:cNvCxnSpPr>
          <p:nvPr/>
        </p:nvCxnSpPr>
        <p:spPr>
          <a:xfrm flipH="1">
            <a:off x="4939050" y="1160250"/>
            <a:ext cx="325500" cy="2400000"/>
          </a:xfrm>
          <a:prstGeom prst="bentConnector3">
            <a:avLst>
              <a:gd fmla="val -1383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5"/>
          <p:cNvCxnSpPr/>
          <p:nvPr/>
        </p:nvCxnSpPr>
        <p:spPr>
          <a:xfrm>
            <a:off x="5726750" y="2316575"/>
            <a:ext cx="15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500" y="1799850"/>
            <a:ext cx="1120800" cy="11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7486675" y="2877750"/>
            <a:ext cx="1120800" cy="546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Brecha </a:t>
            </a:r>
            <a:r>
              <a:rPr lang="es-EC" sz="1200">
                <a:solidFill>
                  <a:schemeClr val="dk1"/>
                </a:solidFill>
              </a:rPr>
              <a:t>Tecnológica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15"/>
          <p:cNvCxnSpPr>
            <a:stCxn id="179" idx="3"/>
            <a:endCxn id="180" idx="0"/>
          </p:cNvCxnSpPr>
          <p:nvPr/>
        </p:nvCxnSpPr>
        <p:spPr>
          <a:xfrm>
            <a:off x="7012300" y="2360250"/>
            <a:ext cx="1034700" cy="517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5"/>
          <p:cNvSpPr/>
          <p:nvPr/>
        </p:nvSpPr>
        <p:spPr>
          <a:xfrm>
            <a:off x="6004500" y="4268550"/>
            <a:ext cx="2297400" cy="54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sz="1200">
                <a:solidFill>
                  <a:schemeClr val="dk1"/>
                </a:solidFill>
              </a:rPr>
              <a:t>Oportunidad para desarrollar soluciones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15"/>
          <p:cNvCxnSpPr>
            <a:stCxn id="180" idx="2"/>
            <a:endCxn id="182" idx="0"/>
          </p:cNvCxnSpPr>
          <p:nvPr/>
        </p:nvCxnSpPr>
        <p:spPr>
          <a:xfrm rot="5400000">
            <a:off x="7177825" y="3399300"/>
            <a:ext cx="844500" cy="894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/>
          <p:nvPr/>
        </p:nvSpPr>
        <p:spPr>
          <a:xfrm>
            <a:off x="3571875" y="2513550"/>
            <a:ext cx="2398800" cy="127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240775" y="811450"/>
            <a:ext cx="3280800" cy="40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5155809" y="3485378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2258050" y="349750"/>
            <a:ext cx="42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C" sz="2400">
                <a:solidFill>
                  <a:srgbClr val="0D6230"/>
                </a:solidFill>
              </a:rPr>
              <a:t>Planteamiento del 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25" y="1116900"/>
            <a:ext cx="1244126" cy="12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525" y="1315636"/>
            <a:ext cx="1244125" cy="12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608" y="3886414"/>
            <a:ext cx="699750" cy="62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4588" y="3169360"/>
            <a:ext cx="964000" cy="9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2002938" y="2665163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 tiempo y esfuerzo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1162250" y="4198050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Errores humanos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240763" y="2462325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trazabilidad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216813" y="811450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Consecuencias</a:t>
            </a:r>
            <a:endParaRPr b="1"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7111963" y="3149263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4088363" y="925325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C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1"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7">
            <a:alphaModFix/>
          </a:blip>
          <a:srcRect b="10239" l="17581" r="15417" t="10564"/>
          <a:stretch/>
        </p:blipFill>
        <p:spPr>
          <a:xfrm>
            <a:off x="4501552" y="1240274"/>
            <a:ext cx="647876" cy="7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 txBox="1"/>
          <p:nvPr/>
        </p:nvSpPr>
        <p:spPr>
          <a:xfrm>
            <a:off x="4088363" y="2085638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3636850" y="2685250"/>
            <a:ext cx="10431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sz="1000">
                <a:solidFill>
                  <a:schemeClr val="dk1"/>
                </a:solidFill>
              </a:rPr>
              <a:t>N° de jaulas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4795225" y="2617100"/>
            <a:ext cx="10431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000">
                <a:solidFill>
                  <a:schemeClr val="dk1"/>
                </a:solidFill>
              </a:rPr>
              <a:t>Animales asignados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3714850" y="3151075"/>
            <a:ext cx="8871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000">
                <a:solidFill>
                  <a:schemeClr val="dk1"/>
                </a:solidFill>
              </a:rPr>
              <a:t>Vacunas aplicadas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4795225" y="3151075"/>
            <a:ext cx="1043100" cy="46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900">
                <a:solidFill>
                  <a:schemeClr val="dk1"/>
                </a:solidFill>
              </a:rPr>
              <a:t>Datos Reproductivos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4161138" y="4512397"/>
            <a:ext cx="1328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Manualmente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16"/>
          <p:cNvCxnSpPr>
            <a:stCxn id="194" idx="1"/>
          </p:cNvCxnSpPr>
          <p:nvPr/>
        </p:nvCxnSpPr>
        <p:spPr>
          <a:xfrm flipH="1">
            <a:off x="3536608" y="4199407"/>
            <a:ext cx="939000" cy="7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16"/>
          <p:cNvSpPr txBox="1"/>
          <p:nvPr/>
        </p:nvSpPr>
        <p:spPr>
          <a:xfrm>
            <a:off x="6905238" y="1007175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EC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endParaRPr b="1"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6653281" y="1428000"/>
            <a:ext cx="1954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Contribución Práctica: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1950" y="1818300"/>
            <a:ext cx="699750" cy="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/>
        </p:nvSpPr>
        <p:spPr>
          <a:xfrm>
            <a:off x="6147463" y="2571738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7513250" y="2181075"/>
            <a:ext cx="6480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800">
                <a:solidFill>
                  <a:schemeClr val="dk1"/>
                </a:solidFill>
              </a:rPr>
              <a:t>Recursos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7826675" y="2551675"/>
            <a:ext cx="6480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800">
                <a:solidFill>
                  <a:schemeClr val="dk1"/>
                </a:solidFill>
              </a:rPr>
              <a:t>Salud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8161250" y="2941975"/>
            <a:ext cx="8517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800">
                <a:solidFill>
                  <a:schemeClr val="dk1"/>
                </a:solidFill>
              </a:rPr>
              <a:t>Reproducción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7375813" y="1715038"/>
            <a:ext cx="13287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criadero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6"/>
          <p:cNvCxnSpPr>
            <a:stCxn id="212" idx="3"/>
            <a:endCxn id="217" idx="1"/>
          </p:cNvCxnSpPr>
          <p:nvPr/>
        </p:nvCxnSpPr>
        <p:spPr>
          <a:xfrm flipH="1" rot="10800000">
            <a:off x="7161700" y="1910175"/>
            <a:ext cx="214200" cy="2580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16"/>
          <p:cNvSpPr txBox="1"/>
          <p:nvPr/>
        </p:nvSpPr>
        <p:spPr>
          <a:xfrm>
            <a:off x="6653281" y="3272800"/>
            <a:ext cx="19545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Contribución Científica: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201" y="3765501"/>
            <a:ext cx="1175590" cy="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6"/>
          <p:cNvSpPr txBox="1"/>
          <p:nvPr/>
        </p:nvSpPr>
        <p:spPr>
          <a:xfrm>
            <a:off x="6147476" y="4417850"/>
            <a:ext cx="1461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 tecnológicas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10">
            <a:alphaModFix/>
          </a:blip>
          <a:srcRect b="9938" l="9879" r="11652" t="10621"/>
          <a:stretch/>
        </p:blipFill>
        <p:spPr>
          <a:xfrm>
            <a:off x="8101713" y="3732488"/>
            <a:ext cx="756474" cy="7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7749451" y="4480025"/>
            <a:ext cx="1461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Cunicultura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6"/>
          <p:cNvCxnSpPr>
            <a:stCxn id="220" idx="3"/>
            <a:endCxn id="222" idx="1"/>
          </p:cNvCxnSpPr>
          <p:nvPr/>
        </p:nvCxnSpPr>
        <p:spPr>
          <a:xfrm>
            <a:off x="7531792" y="4115376"/>
            <a:ext cx="5700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6"/>
          <p:cNvSpPr/>
          <p:nvPr/>
        </p:nvSpPr>
        <p:spPr>
          <a:xfrm>
            <a:off x="6314725" y="1081850"/>
            <a:ext cx="2751600" cy="37884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6"/>
          <p:cNvCxnSpPr>
            <a:stCxn id="194" idx="3"/>
          </p:cNvCxnSpPr>
          <p:nvPr/>
        </p:nvCxnSpPr>
        <p:spPr>
          <a:xfrm flipH="1" rot="10800000">
            <a:off x="5175357" y="4197907"/>
            <a:ext cx="11277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7487700" y="1014225"/>
            <a:ext cx="1490400" cy="214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2406550" y="337975"/>
            <a:ext cx="42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C" sz="2400">
                <a:solidFill>
                  <a:srgbClr val="0D6230"/>
                </a:solidFill>
              </a:rPr>
              <a:t>Sistemas de 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316800" y="1544200"/>
            <a:ext cx="1120800" cy="5463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-EC" sz="1200">
                <a:solidFill>
                  <a:schemeClr val="lt1"/>
                </a:solidFill>
              </a:rPr>
              <a:t>Objetivo General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437600" y="1544200"/>
            <a:ext cx="20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825" y="1020537"/>
            <a:ext cx="868675" cy="8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3574200" y="2005900"/>
            <a:ext cx="99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25" y="956300"/>
            <a:ext cx="2248496" cy="11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/>
          <p:nvPr/>
        </p:nvSpPr>
        <p:spPr>
          <a:xfrm>
            <a:off x="4868525" y="2234400"/>
            <a:ext cx="19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Criaderos de conejos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7754950" y="956300"/>
            <a:ext cx="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Agilizar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7556800" y="1375700"/>
            <a:ext cx="11961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000">
                <a:solidFill>
                  <a:schemeClr val="dk1"/>
                </a:solidFill>
              </a:rPr>
              <a:t>Control de jaulas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7556800" y="1763000"/>
            <a:ext cx="11961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000">
                <a:solidFill>
                  <a:schemeClr val="dk1"/>
                </a:solidFill>
              </a:rPr>
              <a:t>Programación de </a:t>
            </a:r>
            <a:r>
              <a:rPr lang="es-EC" sz="1000">
                <a:solidFill>
                  <a:schemeClr val="dk1"/>
                </a:solidFill>
              </a:rPr>
              <a:t>alimentación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7556800" y="2279300"/>
            <a:ext cx="12429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EC" sz="1000">
                <a:solidFill>
                  <a:schemeClr val="dk1"/>
                </a:solidFill>
              </a:rPr>
              <a:t>Registro de salud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7556800" y="2666600"/>
            <a:ext cx="1242900" cy="40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sz="1000">
                <a:solidFill>
                  <a:schemeClr val="dk1"/>
                </a:solidFill>
              </a:rPr>
              <a:t>Monitorización reproductiva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316800" y="3699425"/>
            <a:ext cx="1120800" cy="546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-EC" sz="1200">
                <a:solidFill>
                  <a:schemeClr val="lt1"/>
                </a:solidFill>
              </a:rPr>
              <a:t>Objetivos Específicos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1926900" y="3157425"/>
            <a:ext cx="1196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Reemplazar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3476249" y="3185325"/>
            <a:ext cx="24975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Registros manuales y dispersos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3476250" y="3835175"/>
            <a:ext cx="13215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Uso de insumos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1926900" y="3807275"/>
            <a:ext cx="1196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2032750" y="4457125"/>
            <a:ext cx="1196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3476250" y="4485025"/>
            <a:ext cx="2034300" cy="27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>
                <a:solidFill>
                  <a:schemeClr val="dk1"/>
                </a:solidFill>
              </a:rPr>
              <a:t>Soporte técnico al criador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17"/>
          <p:cNvCxnSpPr>
            <a:stCxn id="245" idx="3"/>
            <a:endCxn id="246" idx="1"/>
          </p:cNvCxnSpPr>
          <p:nvPr/>
        </p:nvCxnSpPr>
        <p:spPr>
          <a:xfrm flipH="1" rot="10800000">
            <a:off x="1437600" y="3322775"/>
            <a:ext cx="489300" cy="6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17"/>
          <p:cNvCxnSpPr>
            <a:stCxn id="245" idx="3"/>
            <a:endCxn id="249" idx="1"/>
          </p:cNvCxnSpPr>
          <p:nvPr/>
        </p:nvCxnSpPr>
        <p:spPr>
          <a:xfrm>
            <a:off x="1437600" y="3972575"/>
            <a:ext cx="48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17"/>
          <p:cNvCxnSpPr>
            <a:stCxn id="245" idx="3"/>
            <a:endCxn id="250" idx="1"/>
          </p:cNvCxnSpPr>
          <p:nvPr/>
        </p:nvCxnSpPr>
        <p:spPr>
          <a:xfrm>
            <a:off x="1437600" y="3972575"/>
            <a:ext cx="595200" cy="6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C" sz="3500">
                <a:solidFill>
                  <a:srgbClr val="0D6230"/>
                </a:solidFill>
              </a:rPr>
              <a:t>Alcance</a:t>
            </a:r>
            <a:endParaRPr>
              <a:solidFill>
                <a:srgbClr val="0D6230"/>
              </a:solidFill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497475" y="1033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Funciones clave del sistema: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37" y="1453575"/>
            <a:ext cx="6432976" cy="32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50" y="2882700"/>
            <a:ext cx="1880624" cy="9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825" y="1033300"/>
            <a:ext cx="1109675" cy="8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946" y="955159"/>
            <a:ext cx="2032728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149" y="4100350"/>
            <a:ext cx="1237172" cy="9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5200" y="3796087"/>
            <a:ext cx="1615476" cy="13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C" sz="3500">
                <a:solidFill>
                  <a:srgbClr val="0D6230"/>
                </a:solidFill>
              </a:rPr>
              <a:t>Marco Teórico</a:t>
            </a:r>
            <a:endParaRPr>
              <a:solidFill>
                <a:srgbClr val="0D6230"/>
              </a:solidFill>
            </a:endParaRPr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0" y="1164994"/>
            <a:ext cx="3217901" cy="357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501" y="1164994"/>
            <a:ext cx="3031317" cy="357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700" y="1079650"/>
            <a:ext cx="1677170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7898" y="2073850"/>
            <a:ext cx="1592976" cy="91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4687" y="3131925"/>
            <a:ext cx="1319401" cy="83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7900" y="4033950"/>
            <a:ext cx="1592975" cy="89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9596" y="1135700"/>
            <a:ext cx="1925028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0051" y="2348399"/>
            <a:ext cx="1319423" cy="74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60724" y="2428188"/>
            <a:ext cx="875075" cy="58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34500" y="2964675"/>
            <a:ext cx="929724" cy="6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61298" y="3897050"/>
            <a:ext cx="1677175" cy="83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C" sz="3500">
                <a:solidFill>
                  <a:srgbClr val="0D6230"/>
                </a:solidFill>
              </a:rPr>
              <a:t>Metodología (5W+2H)</a:t>
            </a:r>
            <a:endParaRPr>
              <a:solidFill>
                <a:srgbClr val="0D6230"/>
              </a:solidFill>
            </a:endParaRPr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13" y="1234019"/>
            <a:ext cx="6549766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C" sz="2400">
                <a:solidFill>
                  <a:srgbClr val="000000"/>
                </a:solidFill>
              </a:rPr>
              <a:t>Ideas a Defender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21"/>
          <p:cNvSpPr txBox="1"/>
          <p:nvPr>
            <p:ph idx="1" type="body"/>
          </p:nvPr>
        </p:nvSpPr>
        <p:spPr>
          <a:xfrm>
            <a:off x="88450" y="1128625"/>
            <a:ext cx="3133800" cy="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Reducción de la carga operativa diaria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25" y="1435223"/>
            <a:ext cx="2175225" cy="14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1"/>
          <p:cNvSpPr txBox="1"/>
          <p:nvPr>
            <p:ph idx="1" type="body"/>
          </p:nvPr>
        </p:nvSpPr>
        <p:spPr>
          <a:xfrm>
            <a:off x="3130750" y="1128624"/>
            <a:ext cx="3399600" cy="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Precisión y centralización de los registros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1"/>
          <p:cNvSpPr txBox="1"/>
          <p:nvPr>
            <p:ph idx="1" type="body"/>
          </p:nvPr>
        </p:nvSpPr>
        <p:spPr>
          <a:xfrm>
            <a:off x="6315000" y="1128627"/>
            <a:ext cx="2829000" cy="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Gestión eficiente de jaulas y espacio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1"/>
          <p:cNvSpPr txBox="1"/>
          <p:nvPr>
            <p:ph idx="1" type="body"/>
          </p:nvPr>
        </p:nvSpPr>
        <p:spPr>
          <a:xfrm>
            <a:off x="88450" y="3053575"/>
            <a:ext cx="3042300" cy="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-EC" sz="1210">
                <a:latin typeface="Arial"/>
                <a:ea typeface="Arial"/>
                <a:cs typeface="Arial"/>
                <a:sym typeface="Arial"/>
              </a:rPr>
              <a:t>Control optimizado de la alimentación</a:t>
            </a:r>
            <a:endParaRPr b="1" sz="121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3220150" y="3053577"/>
            <a:ext cx="2919600" cy="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Seguimiento de salud y reproducción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6602850" y="3167125"/>
            <a:ext cx="2253300" cy="58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Optimización de recursos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C" sz="1200">
                <a:latin typeface="Arial"/>
                <a:ea typeface="Arial"/>
                <a:cs typeface="Arial"/>
                <a:sym typeface="Arial"/>
              </a:rPr>
              <a:t> y reducción de costos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125" y="1435223"/>
            <a:ext cx="1992612" cy="16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250" y="1392950"/>
            <a:ext cx="2350500" cy="175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 rotWithShape="1">
          <a:blip r:embed="rId6">
            <a:alphaModFix/>
          </a:blip>
          <a:srcRect b="0" l="14520" r="11168" t="0"/>
          <a:stretch/>
        </p:blipFill>
        <p:spPr>
          <a:xfrm>
            <a:off x="287163" y="3360175"/>
            <a:ext cx="2736376" cy="1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 rotWithShape="1">
          <a:blip r:embed="rId7">
            <a:alphaModFix/>
          </a:blip>
          <a:srcRect b="0" l="9277" r="11357" t="0"/>
          <a:stretch/>
        </p:blipFill>
        <p:spPr>
          <a:xfrm>
            <a:off x="3504700" y="3360175"/>
            <a:ext cx="2253299" cy="15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 rotWithShape="1">
          <a:blip r:embed="rId8">
            <a:alphaModFix/>
          </a:blip>
          <a:srcRect b="7459" l="9597" r="5469" t="12411"/>
          <a:stretch/>
        </p:blipFill>
        <p:spPr>
          <a:xfrm>
            <a:off x="6602850" y="3771566"/>
            <a:ext cx="2253299" cy="119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